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49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슬라이드 이미지 개체 틀 1">
            <a:extLst>
              <a:ext uri="{FF2B5EF4-FFF2-40B4-BE49-F238E27FC236}">
                <a16:creationId xmlns:a16="http://schemas.microsoft.com/office/drawing/2014/main" id="{D1328887-0ED1-8322-0A18-0E69E27E3C3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슬라이드 노트 개체 틀 2">
            <a:extLst>
              <a:ext uri="{FF2B5EF4-FFF2-40B4-BE49-F238E27FC236}">
                <a16:creationId xmlns:a16="http://schemas.microsoft.com/office/drawing/2014/main" id="{B6AFFA80-D790-9EFC-D998-C0DD225E77C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5173C971-AE9A-65ED-07D6-EBFA7A5CAC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10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7">
            <a:extLst>
              <a:ext uri="{FF2B5EF4-FFF2-40B4-BE49-F238E27FC236}">
                <a16:creationId xmlns:a16="http://schemas.microsoft.com/office/drawing/2014/main" id="{F566B712-E5B3-1B8A-A141-DD7F13322BED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4124" name="Rectangle 8">
              <a:extLst>
                <a:ext uri="{FF2B5EF4-FFF2-40B4-BE49-F238E27FC236}">
                  <a16:creationId xmlns:a16="http://schemas.microsoft.com/office/drawing/2014/main" id="{5A455218-2455-2CA8-3E62-7B2BA6AB85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4125" name="Rectangle 9">
              <a:extLst>
                <a:ext uri="{FF2B5EF4-FFF2-40B4-BE49-F238E27FC236}">
                  <a16:creationId xmlns:a16="http://schemas.microsoft.com/office/drawing/2014/main" id="{5DA9D026-F5B9-25D0-4A2C-26590214F9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4126" name="Rectangle 10">
              <a:extLst>
                <a:ext uri="{FF2B5EF4-FFF2-40B4-BE49-F238E27FC236}">
                  <a16:creationId xmlns:a16="http://schemas.microsoft.com/office/drawing/2014/main" id="{D224D19D-BD75-2A4D-96B2-832269B931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4127" name="Line 11">
              <a:extLst>
                <a:ext uri="{FF2B5EF4-FFF2-40B4-BE49-F238E27FC236}">
                  <a16:creationId xmlns:a16="http://schemas.microsoft.com/office/drawing/2014/main" id="{E66C25A7-0857-7460-27DE-D7E1C3291A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28" name="Line 12">
              <a:extLst>
                <a:ext uri="{FF2B5EF4-FFF2-40B4-BE49-F238E27FC236}">
                  <a16:creationId xmlns:a16="http://schemas.microsoft.com/office/drawing/2014/main" id="{6708F9C0-2F14-26EB-B95A-41AEDA6B61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29" name="Line 13">
              <a:extLst>
                <a:ext uri="{FF2B5EF4-FFF2-40B4-BE49-F238E27FC236}">
                  <a16:creationId xmlns:a16="http://schemas.microsoft.com/office/drawing/2014/main" id="{CDCF86E7-E185-AC67-D512-7CF398CF1C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30" name="Line 14">
              <a:extLst>
                <a:ext uri="{FF2B5EF4-FFF2-40B4-BE49-F238E27FC236}">
                  <a16:creationId xmlns:a16="http://schemas.microsoft.com/office/drawing/2014/main" id="{E6B8EE38-F0A4-1C39-01DC-A67469588F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31" name="Line 15">
              <a:extLst>
                <a:ext uri="{FF2B5EF4-FFF2-40B4-BE49-F238E27FC236}">
                  <a16:creationId xmlns:a16="http://schemas.microsoft.com/office/drawing/2014/main" id="{4ED4E463-EBB7-5EF7-89B4-B7042CD6C6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32" name="Line 16">
              <a:extLst>
                <a:ext uri="{FF2B5EF4-FFF2-40B4-BE49-F238E27FC236}">
                  <a16:creationId xmlns:a16="http://schemas.microsoft.com/office/drawing/2014/main" id="{5E5F0EBB-91ED-DE09-7451-84A90F2424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33" name="Rectangle 17">
              <a:extLst>
                <a:ext uri="{FF2B5EF4-FFF2-40B4-BE49-F238E27FC236}">
                  <a16:creationId xmlns:a16="http://schemas.microsoft.com/office/drawing/2014/main" id="{21B7ED87-5F81-F39C-5B32-5128830D62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DPA</a:t>
              </a:r>
            </a:p>
          </p:txBody>
        </p:sp>
        <p:sp>
          <p:nvSpPr>
            <p:cNvPr id="4134" name="Rectangle 18">
              <a:extLst>
                <a:ext uri="{FF2B5EF4-FFF2-40B4-BE49-F238E27FC236}">
                  <a16:creationId xmlns:a16="http://schemas.microsoft.com/office/drawing/2014/main" id="{02963137-A8BC-E107-34E6-C753C6518D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4060</a:t>
              </a:r>
            </a:p>
          </p:txBody>
        </p:sp>
        <p:sp>
          <p:nvSpPr>
            <p:cNvPr id="4135" name="Rectangle 19">
              <a:extLst>
                <a:ext uri="{FF2B5EF4-FFF2-40B4-BE49-F238E27FC236}">
                  <a16:creationId xmlns:a16="http://schemas.microsoft.com/office/drawing/2014/main" id="{93F2F76E-E9F6-D9B6-F67C-1014C1240E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PIN MICROPHONE</a:t>
              </a:r>
            </a:p>
          </p:txBody>
        </p:sp>
        <p:sp>
          <p:nvSpPr>
            <p:cNvPr id="4136" name="Line 20">
              <a:extLst>
                <a:ext uri="{FF2B5EF4-FFF2-40B4-BE49-F238E27FC236}">
                  <a16:creationId xmlns:a16="http://schemas.microsoft.com/office/drawing/2014/main" id="{2A9BB9B5-3C09-5437-F59F-46136E9500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37" name="Line 21">
              <a:extLst>
                <a:ext uri="{FF2B5EF4-FFF2-40B4-BE49-F238E27FC236}">
                  <a16:creationId xmlns:a16="http://schemas.microsoft.com/office/drawing/2014/main" id="{A9F33563-4B4B-554D-B25F-A899C8035A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38" name="Line 22">
              <a:extLst>
                <a:ext uri="{FF2B5EF4-FFF2-40B4-BE49-F238E27FC236}">
                  <a16:creationId xmlns:a16="http://schemas.microsoft.com/office/drawing/2014/main" id="{E91A5F03-1C81-C6AD-C3B6-A75374D529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39" name="Line 23">
              <a:extLst>
                <a:ext uri="{FF2B5EF4-FFF2-40B4-BE49-F238E27FC236}">
                  <a16:creationId xmlns:a16="http://schemas.microsoft.com/office/drawing/2014/main" id="{9A39E720-3598-4175-1202-3343A74EA7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40" name="Line 24">
              <a:extLst>
                <a:ext uri="{FF2B5EF4-FFF2-40B4-BE49-F238E27FC236}">
                  <a16:creationId xmlns:a16="http://schemas.microsoft.com/office/drawing/2014/main" id="{5EBE89E5-F126-1129-19F5-720E681264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41" name="Line 25">
              <a:extLst>
                <a:ext uri="{FF2B5EF4-FFF2-40B4-BE49-F238E27FC236}">
                  <a16:creationId xmlns:a16="http://schemas.microsoft.com/office/drawing/2014/main" id="{14504999-7DC4-F4FC-D6E7-A7F8241889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7" name="Text Box 25">
            <a:extLst>
              <a:ext uri="{FF2B5EF4-FFF2-40B4-BE49-F238E27FC236}">
                <a16:creationId xmlns:a16="http://schemas.microsoft.com/office/drawing/2014/main" id="{583B5054-8B8D-A89E-6FC4-653FD9F2C2F0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361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Miniature Omnidirectional Microphone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Directional pattern 		: Omnidirectional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Principle of operation 	: Pressure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Cartridge type 		: Pre-polarized condenser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response 	: 20 Hz - 20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Effective frequency range ±2 dB 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 Soft boost grid		: 20 Hz - 20 kHz, 3 dB soft boost at 8 – 20kHz. 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 High boost grid		: 20 Hz - 20 kHz, 10 dB boost at 12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Sensitivity, nominal, ±3 dB at 1 kHz 	: 20 mV/Pa; -34 dB re. 1 V/Pa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Distortion, THD &lt; 1% - CORE 	: 126 dB SPL RMS, 129 dB SPL peak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Dynamic range - CORE 	: Typ. 106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Max. SPL, THD 10% 	: 134 dB SPL peak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Rated output impedance 	: 30 - 40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Connector 		: </a:t>
            </a:r>
            <a:r>
              <a:rPr lang="en-US" altLang="ko-KR" sz="750" dirty="0" err="1">
                <a:latin typeface="+mn-ea"/>
              </a:rPr>
              <a:t>MicroDot</a:t>
            </a:r>
            <a:r>
              <a:rPr lang="en-US" altLang="ko-KR" sz="750" dirty="0">
                <a:latin typeface="+mn-ea"/>
              </a:rPr>
              <a:t>, TA4F Mini-XLR, 3-pin LEMO, Mini-Jack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Color 		: Black, beige, brown or white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 		: 7.5 g (0.26 </a:t>
            </a:r>
            <a:r>
              <a:rPr lang="en-US" altLang="ko-KR" sz="750" dirty="0" err="1">
                <a:latin typeface="+mn-ea"/>
              </a:rPr>
              <a:t>oz</a:t>
            </a:r>
            <a:r>
              <a:rPr lang="en-US" altLang="ko-KR" sz="750" dirty="0">
                <a:latin typeface="+mn-ea"/>
              </a:rPr>
              <a:t>) incl. Cable and </a:t>
            </a:r>
            <a:r>
              <a:rPr lang="en-US" altLang="ko-KR" sz="750" dirty="0" err="1">
                <a:latin typeface="+mn-ea"/>
              </a:rPr>
              <a:t>MicroDot</a:t>
            </a:r>
            <a:r>
              <a:rPr lang="en-US" altLang="ko-KR" sz="750" dirty="0">
                <a:latin typeface="+mn-ea"/>
              </a:rPr>
              <a:t> 	connector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Microphone diameter 	: 5.4 mm (0.21 in)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Microphone length 	: 12.7 mm (0.5 in)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Cable length 		: 1.8 m (5.9 </a:t>
            </a:r>
            <a:r>
              <a:rPr lang="en-US" altLang="ko-KR" sz="750" dirty="0" err="1">
                <a:latin typeface="+mn-ea"/>
              </a:rPr>
              <a:t>ft</a:t>
            </a:r>
            <a:r>
              <a:rPr lang="en-US" altLang="ko-KR" sz="750" dirty="0">
                <a:latin typeface="+mn-ea"/>
              </a:rPr>
              <a:t>)</a:t>
            </a:r>
          </a:p>
        </p:txBody>
      </p:sp>
      <p:sp>
        <p:nvSpPr>
          <p:cNvPr id="2073" name="Rectangle 25">
            <a:extLst>
              <a:ext uri="{FF2B5EF4-FFF2-40B4-BE49-F238E27FC236}">
                <a16:creationId xmlns:a16="http://schemas.microsoft.com/office/drawing/2014/main" id="{16680303-1D2A-3E37-F090-1A1A52D634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D6533966-3479-34F4-3DC9-3089B735B6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0553F49C-77D9-023F-BE56-02220FEACE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22E0526A-1D30-1E5A-1AA0-AF11D4C663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834BE562-1A8B-525D-AD73-5059116DCF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17499B12-BAC4-4A6C-8D31-30B3A02747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BB2AA53A-8E96-BF0B-DF5B-BF4F614891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5A0FE897-B486-77C6-23BC-13B57613F5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DDBEBC0F-F122-6057-7358-A338C50FA9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773B3691-1FDD-4DC7-6C17-69CFF101B7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099FD330-BAE0-5ABB-4271-87F28A8457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CAC35B27-9BF9-0237-1293-87A3E0F814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9466B9B2-2B71-5C65-95FD-5A5C46DAEF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61EF6797-7D7A-F83B-E488-18F05463F2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DE9C80A8-A9AD-6F82-F76E-EBD3BD5F7A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99EA1BC1-DEEA-042E-6246-B4FC315B63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F6BDBC4D-2167-5EE9-93D0-BD0EEB4B12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FE04BB0C-E328-7BE2-815A-B8DB9CD8E5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1" name="Rectangle 43">
            <a:extLst>
              <a:ext uri="{FF2B5EF4-FFF2-40B4-BE49-F238E27FC236}">
                <a16:creationId xmlns:a16="http://schemas.microsoft.com/office/drawing/2014/main" id="{E4B19A38-04A4-B68C-C21C-36504E10F0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4C243874-F66B-784D-57BC-0063BCCC3F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3" name="Rectangle 45">
            <a:extLst>
              <a:ext uri="{FF2B5EF4-FFF2-40B4-BE49-F238E27FC236}">
                <a16:creationId xmlns:a16="http://schemas.microsoft.com/office/drawing/2014/main" id="{B4B77639-EA24-DA2E-0FBE-14B61F8BBB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4" name="Rectangle 46">
            <a:extLst>
              <a:ext uri="{FF2B5EF4-FFF2-40B4-BE49-F238E27FC236}">
                <a16:creationId xmlns:a16="http://schemas.microsoft.com/office/drawing/2014/main" id="{9475498D-7838-28D0-1E5A-D933E9FCCF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5" name="Rectangle 47">
            <a:extLst>
              <a:ext uri="{FF2B5EF4-FFF2-40B4-BE49-F238E27FC236}">
                <a16:creationId xmlns:a16="http://schemas.microsoft.com/office/drawing/2014/main" id="{8E01AAB6-F556-4252-D02D-1BB0EC6C7E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pic>
        <p:nvPicPr>
          <p:cNvPr id="4123" name="Picture 47" descr="4060 Series Miniature Omnidirectional Microphone">
            <a:extLst>
              <a:ext uri="{FF2B5EF4-FFF2-40B4-BE49-F238E27FC236}">
                <a16:creationId xmlns:a16="http://schemas.microsoft.com/office/drawing/2014/main" id="{7CD65E6C-3EAB-E01C-2D24-C9FC796CF3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43" r="45879"/>
          <a:stretch>
            <a:fillRect/>
          </a:stretch>
        </p:blipFill>
        <p:spPr bwMode="auto">
          <a:xfrm>
            <a:off x="7104064" y="2133601"/>
            <a:ext cx="2605087" cy="353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250</Words>
  <Application>Microsoft Office PowerPoint</Application>
  <PresentationFormat>와이드스크린</PresentationFormat>
  <Paragraphs>26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1</cp:revision>
  <dcterms:created xsi:type="dcterms:W3CDTF">2025-12-02T06:40:47Z</dcterms:created>
  <dcterms:modified xsi:type="dcterms:W3CDTF">2025-12-02T06:41:28Z</dcterms:modified>
</cp:coreProperties>
</file>