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>
        <p:scale>
          <a:sx n="75" d="100"/>
          <a:sy n="75" d="100"/>
        </p:scale>
        <p:origin x="-8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슬라이드 이미지 개체 틀 1">
            <a:extLst>
              <a:ext uri="{FF2B5EF4-FFF2-40B4-BE49-F238E27FC236}">
                <a16:creationId xmlns:a16="http://schemas.microsoft.com/office/drawing/2014/main" id="{1D7F32C0-0575-12E8-C927-0C80E06C537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슬라이드 노트 개체 틀 2">
            <a:extLst>
              <a:ext uri="{FF2B5EF4-FFF2-40B4-BE49-F238E27FC236}">
                <a16:creationId xmlns:a16="http://schemas.microsoft.com/office/drawing/2014/main" id="{010FC679-7912-66A7-DED2-F026D555FF4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C38E16A8-D547-79A9-93CC-B8E399A183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038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7">
            <a:extLst>
              <a:ext uri="{FF2B5EF4-FFF2-40B4-BE49-F238E27FC236}">
                <a16:creationId xmlns:a16="http://schemas.microsoft.com/office/drawing/2014/main" id="{55B5BBA4-81B7-CD0F-CD74-E8DC782419C5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2293" name="Rectangle 8">
              <a:extLst>
                <a:ext uri="{FF2B5EF4-FFF2-40B4-BE49-F238E27FC236}">
                  <a16:creationId xmlns:a16="http://schemas.microsoft.com/office/drawing/2014/main" id="{8044EE01-7356-31C4-41E2-2F361764A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2294" name="Rectangle 9">
              <a:extLst>
                <a:ext uri="{FF2B5EF4-FFF2-40B4-BE49-F238E27FC236}">
                  <a16:creationId xmlns:a16="http://schemas.microsoft.com/office/drawing/2014/main" id="{06950520-EDE1-1D90-7440-F2BF9FA1E4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2295" name="Rectangle 10">
              <a:extLst>
                <a:ext uri="{FF2B5EF4-FFF2-40B4-BE49-F238E27FC236}">
                  <a16:creationId xmlns:a16="http://schemas.microsoft.com/office/drawing/2014/main" id="{1B5695C4-4979-DEDB-029D-12FC95C4B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2296" name="Line 11">
              <a:extLst>
                <a:ext uri="{FF2B5EF4-FFF2-40B4-BE49-F238E27FC236}">
                  <a16:creationId xmlns:a16="http://schemas.microsoft.com/office/drawing/2014/main" id="{0861F387-1468-A11D-1DAE-43713C93BC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7" name="Line 12">
              <a:extLst>
                <a:ext uri="{FF2B5EF4-FFF2-40B4-BE49-F238E27FC236}">
                  <a16:creationId xmlns:a16="http://schemas.microsoft.com/office/drawing/2014/main" id="{2313B22E-A112-7467-589D-C769C01B8B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8" name="Line 13">
              <a:extLst>
                <a:ext uri="{FF2B5EF4-FFF2-40B4-BE49-F238E27FC236}">
                  <a16:creationId xmlns:a16="http://schemas.microsoft.com/office/drawing/2014/main" id="{37BF0B6B-F9E4-C73B-DC97-6E4DBD51FA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299" name="Line 14">
              <a:extLst>
                <a:ext uri="{FF2B5EF4-FFF2-40B4-BE49-F238E27FC236}">
                  <a16:creationId xmlns:a16="http://schemas.microsoft.com/office/drawing/2014/main" id="{D4FC1CF5-42ED-55DF-5741-EBA3B1F90F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0" name="Line 15">
              <a:extLst>
                <a:ext uri="{FF2B5EF4-FFF2-40B4-BE49-F238E27FC236}">
                  <a16:creationId xmlns:a16="http://schemas.microsoft.com/office/drawing/2014/main" id="{7C73CEA8-BEBC-2BE7-AF49-29371C31E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1" name="Line 16">
              <a:extLst>
                <a:ext uri="{FF2B5EF4-FFF2-40B4-BE49-F238E27FC236}">
                  <a16:creationId xmlns:a16="http://schemas.microsoft.com/office/drawing/2014/main" id="{E5802C2D-51B0-473A-0F1D-D58D29C4D9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2" name="Rectangle 17">
              <a:extLst>
                <a:ext uri="{FF2B5EF4-FFF2-40B4-BE49-F238E27FC236}">
                  <a16:creationId xmlns:a16="http://schemas.microsoft.com/office/drawing/2014/main" id="{895E2E4D-55B1-4138-9046-43908EF601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2303" name="Rectangle 18">
              <a:extLst>
                <a:ext uri="{FF2B5EF4-FFF2-40B4-BE49-F238E27FC236}">
                  <a16:creationId xmlns:a16="http://schemas.microsoft.com/office/drawing/2014/main" id="{111FCC60-5D51-85B3-9F96-279CFFF40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 dirty="0">
                  <a:latin typeface="Arial Rounded MT Bold" panose="020F0704030504030204" pitchFamily="34" charset="0"/>
                </a:rPr>
                <a:t>LUCIA 240/2</a:t>
              </a:r>
            </a:p>
          </p:txBody>
        </p:sp>
        <p:sp>
          <p:nvSpPr>
            <p:cNvPr id="12304" name="Rectangle 19">
              <a:extLst>
                <a:ext uri="{FF2B5EF4-FFF2-40B4-BE49-F238E27FC236}">
                  <a16:creationId xmlns:a16="http://schemas.microsoft.com/office/drawing/2014/main" id="{E5F9B407-C1AD-DD67-13F0-AAB77BDE18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2305" name="Line 20">
              <a:extLst>
                <a:ext uri="{FF2B5EF4-FFF2-40B4-BE49-F238E27FC236}">
                  <a16:creationId xmlns:a16="http://schemas.microsoft.com/office/drawing/2014/main" id="{B353BD27-CE06-4E01-2E9D-91FBC51750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6" name="Line 21">
              <a:extLst>
                <a:ext uri="{FF2B5EF4-FFF2-40B4-BE49-F238E27FC236}">
                  <a16:creationId xmlns:a16="http://schemas.microsoft.com/office/drawing/2014/main" id="{2BDB325C-519A-8087-1BCB-68CC7EB3C1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7" name="Line 22">
              <a:extLst>
                <a:ext uri="{FF2B5EF4-FFF2-40B4-BE49-F238E27FC236}">
                  <a16:creationId xmlns:a16="http://schemas.microsoft.com/office/drawing/2014/main" id="{5A7264DA-67F4-948F-D345-C5B17856DC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8" name="Line 23">
              <a:extLst>
                <a:ext uri="{FF2B5EF4-FFF2-40B4-BE49-F238E27FC236}">
                  <a16:creationId xmlns:a16="http://schemas.microsoft.com/office/drawing/2014/main" id="{34861DF7-90FA-A30C-1735-79DC9F9DB9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09" name="Line 24">
              <a:extLst>
                <a:ext uri="{FF2B5EF4-FFF2-40B4-BE49-F238E27FC236}">
                  <a16:creationId xmlns:a16="http://schemas.microsoft.com/office/drawing/2014/main" id="{53954691-C192-61EA-E9B5-C1654B9B70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2310" name="Line 25">
              <a:extLst>
                <a:ext uri="{FF2B5EF4-FFF2-40B4-BE49-F238E27FC236}">
                  <a16:creationId xmlns:a16="http://schemas.microsoft.com/office/drawing/2014/main" id="{4DAAB2E8-DB9B-570D-5811-CB3BC1E27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7C47D560-73E2-7F93-CE75-55EFD245165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powered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240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voltage per channel 	: 43.8 V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per channel 	: 7.8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- 2 ohms 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- 4 ohms 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- 8 ohms 		: 120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- 16 ohms 		: 60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at 1 W into 8 ohms: &lt;0.3%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&lt;0.2%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into 8 ohms 	: &gt;101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&gt;60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5 Hz - 22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10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common mode rejection, CMR	: 40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Connectors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3-pin detachable screw terminals, electronically balanced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Input connectors (</a:t>
            </a:r>
            <a:r>
              <a:rPr lang="en-US" altLang="ko-KR" sz="750" dirty="0" err="1">
                <a:latin typeface="+mn-ea"/>
              </a:rPr>
              <a:t>ch</a:t>
            </a:r>
            <a:r>
              <a:rPr lang="en-US" altLang="ko-KR" sz="750" dirty="0">
                <a:latin typeface="+mn-ea"/>
              </a:rPr>
              <a:t> 1 &amp; 2) 	: Unbalanced RCA type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- Output connectors (per </a:t>
            </a:r>
            <a:r>
              <a:rPr lang="en-US" altLang="ko-KR" sz="750" dirty="0" err="1">
                <a:latin typeface="+mn-ea"/>
              </a:rPr>
              <a:t>ch.</a:t>
            </a:r>
            <a:r>
              <a:rPr lang="en-US" altLang="ko-KR" sz="750" dirty="0">
                <a:latin typeface="+mn-ea"/>
              </a:rPr>
              <a:t>) 	: 2-pin detachable screw terminals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216 x 44 x 280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1.9 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Finish 		: Black aluminum front and black steel chassis</a:t>
            </a:r>
          </a:p>
        </p:txBody>
      </p:sp>
      <p:pic>
        <p:nvPicPr>
          <p:cNvPr id="12292" name="Picture 24">
            <a:extLst>
              <a:ext uri="{FF2B5EF4-FFF2-40B4-BE49-F238E27FC236}">
                <a16:creationId xmlns:a16="http://schemas.microsoft.com/office/drawing/2014/main" id="{1C9514E0-CAB2-4857-3049-AF96201E0C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3644900"/>
            <a:ext cx="20526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268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54</cp:revision>
  <dcterms:created xsi:type="dcterms:W3CDTF">2025-12-02T06:40:47Z</dcterms:created>
  <dcterms:modified xsi:type="dcterms:W3CDTF">2025-12-03T01:20:15Z</dcterms:modified>
</cp:coreProperties>
</file>