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022" r:id="rId2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63" autoAdjust="0"/>
    <p:restoredTop sz="94660"/>
  </p:normalViewPr>
  <p:slideViewPr>
    <p:cSldViewPr snapToGrid="0">
      <p:cViewPr varScale="1">
        <p:scale>
          <a:sx n="49" d="100"/>
          <a:sy n="49" d="100"/>
        </p:scale>
        <p:origin x="1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85ACBA-BFFE-4CD6-B5B2-EEC3D1E34BEB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032FBE-DA35-4DCC-B141-F1E1F701467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18824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슬라이드 이미지 개체 틀 1">
            <a:extLst>
              <a:ext uri="{FF2B5EF4-FFF2-40B4-BE49-F238E27FC236}">
                <a16:creationId xmlns:a16="http://schemas.microsoft.com/office/drawing/2014/main" id="{AA1B1481-5E10-609B-4BA0-4A64F145B9C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슬라이드 노트 개체 틀 2">
            <a:extLst>
              <a:ext uri="{FF2B5EF4-FFF2-40B4-BE49-F238E27FC236}">
                <a16:creationId xmlns:a16="http://schemas.microsoft.com/office/drawing/2014/main" id="{711C75BC-8574-BBC1-DD5F-C3A731B37FE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801C7A-FDE4-0672-727A-A3BCB8C36C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B20025DA-DFC2-201C-0708-B5FA4C4179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A1DFE4C-8A3F-2587-FD71-E0692687DF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614A4F5-D131-4867-847F-C48F05F02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27EDDB1-0461-9B94-DD14-63FF8C253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17033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1E64EEB-7FFF-64E1-ECEB-F496E76118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C077211-F524-5126-EA95-E6246509EB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2CCB8A1-E973-DE24-DFDF-1CE6FE6160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A196ED3-89A4-8CEC-0BCF-2F146F9EC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0B488FE-1E2E-08EB-8FDD-BD33A6218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7430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1CDF59BA-18D6-F1C6-E0E7-2142369F56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0E974930-0E65-B278-6112-29264D142D1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CFE194D-13A5-5D7E-ED9C-3156C410E2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1AEAACC-299C-4661-0041-E98E980900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4728A36-51B2-02EC-26F4-033D2EC88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2260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그림1.png">
            <a:extLst>
              <a:ext uri="{FF2B5EF4-FFF2-40B4-BE49-F238E27FC236}">
                <a16:creationId xmlns:a16="http://schemas.microsoft.com/office/drawing/2014/main" id="{3A4EC4F6-8484-E3D2-1492-E9C5136465B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207631" cy="690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4386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61ACE3-1441-CAFD-9D80-E8CFD92AE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05EF17-1B50-756C-95B8-481DFB6255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AA06FB7-9F30-693F-9549-9F26E268BA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CA65715-C267-AC70-19D5-DC09E523B8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6D5746D-8FC0-D1C0-1490-0949DDBC2E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893418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6B034FD-C473-585C-CD61-27BDEE5F46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7C793D4-0842-E7E2-6E3B-E07069B16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BF8E96B4-EEB1-4BCA-C331-DC0BDEE68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C721801-C311-8B3E-1CB1-09D2739872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2CB391A-751D-EF9B-5CC8-E25C5FA8F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6277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E38B793-6E5B-A906-327E-2E5DF38B2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000E6E8-3A09-B4B8-FB1F-1EF28E8E07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7F081428-8E94-9181-1C81-D179F3E6B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DB65E43-5DDD-823E-4483-573F0F2A7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B23263C-ED5E-ABF6-A166-023BEF5BB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ABE05EB5-C1C1-A848-5D3B-B6DEEAE9D0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743296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7CA189B-5C27-9680-EF4E-284AE572BA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6313196B-7142-C15F-E5FC-86821F685F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8DD30D3-2F9E-0EE2-3620-88C2D939FC0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2274BCC-3FF7-4A31-136E-95DBDFC149E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BB0020A-BB15-2CA6-A5AC-74E42D645F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604CC4F-0275-8B06-7B81-B1E485CD3F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4C58215A-BD01-162B-BE69-4E3FD11D3B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A8B4896F-831C-8A9F-524C-510E1F808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0978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0175F7B-1C91-233E-73FB-B645E32F9C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121180C8-647A-DF7D-F853-ED8FEBEFB4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C289E758-A154-B9B2-46AD-2658FEC65E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79A9AD5-10A2-966F-9962-0A874C70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3723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08B24430-E525-C0D5-B410-30BF70E88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455C1315-A151-86B6-CFB6-EC91F1C6A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E0271259-FCA3-243B-B1BD-26EC662E1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171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A55D0F-49C1-A6EE-BDFE-2A6ADCF5C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6638745-D9D0-7E99-763B-9FA9030DFA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777B776-FCC6-8419-B5C9-E6B897FFB0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C2094265-60A9-587C-710D-D999DB01E5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29EBC18-11C6-CC3F-B572-8855E9707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07CC093-0069-A87E-630D-4284DA41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7605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21ABC46-6628-A91F-8285-4970324734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E1C549E-99B7-DAB7-AF89-345EEC219E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328FB37-A9FE-94BC-7E8B-73421C691E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A53E340E-5D12-5ABD-4652-7024E2D608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C06FA51-79C0-5C5D-44A3-39AD59EBD2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FF918B-6C99-D6BE-9F62-B1C26D2882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0305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DB19C6B2-E536-8CCE-824F-3C5A12489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D8786CA6-8BF9-F479-9D16-088925FA6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C8955B-0D70-EB30-9543-7EF5A255878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82ED3BB-F0C3-4707-B0F6-CA99AF7E8448}" type="datetimeFigureOut">
              <a:rPr lang="ko-KR" altLang="en-US" smtClean="0"/>
              <a:t>2025-12-03 (Wed)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721FE4-EDDF-8F6E-7A4D-BDAAF011A3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A530B89-9F6B-E858-D59B-D1B7F3467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E28F256-CEDD-48F8-84AF-339E543AF76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21996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46" name="Group 7">
            <a:extLst>
              <a:ext uri="{FF2B5EF4-FFF2-40B4-BE49-F238E27FC236}">
                <a16:creationId xmlns:a16="http://schemas.microsoft.com/office/drawing/2014/main" id="{393E4C12-439F-0293-5764-EB0AD2ABFF7A}"/>
              </a:ext>
            </a:extLst>
          </p:cNvPr>
          <p:cNvGrpSpPr>
            <a:grpSpLocks/>
          </p:cNvGrpSpPr>
          <p:nvPr/>
        </p:nvGrpSpPr>
        <p:grpSpPr bwMode="auto">
          <a:xfrm>
            <a:off x="6486526" y="836613"/>
            <a:ext cx="3979863" cy="869950"/>
            <a:chOff x="3198" y="750"/>
            <a:chExt cx="2222" cy="548"/>
          </a:xfrm>
        </p:grpSpPr>
        <p:sp>
          <p:nvSpPr>
            <p:cNvPr id="6149" name="Rectangle 8">
              <a:extLst>
                <a:ext uri="{FF2B5EF4-FFF2-40B4-BE49-F238E27FC236}">
                  <a16:creationId xmlns:a16="http://schemas.microsoft.com/office/drawing/2014/main" id="{FBCD739E-B774-1465-104E-D9E4DEE3D46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1113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ko-KR" altLang="en-US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제조사</a:t>
              </a:r>
            </a:p>
          </p:txBody>
        </p:sp>
        <p:sp>
          <p:nvSpPr>
            <p:cNvPr id="6150" name="Rectangle 9">
              <a:extLst>
                <a:ext uri="{FF2B5EF4-FFF2-40B4-BE49-F238E27FC236}">
                  <a16:creationId xmlns:a16="http://schemas.microsoft.com/office/drawing/2014/main" id="{3DCB79DE-28A4-14BD-F44A-158E03B7E8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932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MODEL</a:t>
              </a:r>
            </a:p>
          </p:txBody>
        </p:sp>
        <p:sp>
          <p:nvSpPr>
            <p:cNvPr id="6151" name="Rectangle 10">
              <a:extLst>
                <a:ext uri="{FF2B5EF4-FFF2-40B4-BE49-F238E27FC236}">
                  <a16:creationId xmlns:a16="http://schemas.microsoft.com/office/drawing/2014/main" id="{C8FD3347-A7D8-099A-16B2-EFFAEE6A8F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98" y="751"/>
              <a:ext cx="635" cy="181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algn="ctr" eaLnBrk="1" hangingPunct="1">
                <a:spcBef>
                  <a:spcPct val="20000"/>
                </a:spcBef>
              </a:pPr>
              <a:r>
                <a:rPr lang="en-US" altLang="ko-KR" sz="1100">
                  <a:solidFill>
                    <a:srgbClr val="000066"/>
                  </a:solidFill>
                  <a:latin typeface="새굴림" panose="02030600000101010101" pitchFamily="18" charset="-127"/>
                  <a:ea typeface="새굴림" panose="02030600000101010101" pitchFamily="18" charset="-127"/>
                </a:rPr>
                <a:t>NAME</a:t>
              </a:r>
            </a:p>
          </p:txBody>
        </p:sp>
        <p:sp>
          <p:nvSpPr>
            <p:cNvPr id="6152" name="Line 11">
              <a:extLst>
                <a:ext uri="{FF2B5EF4-FFF2-40B4-BE49-F238E27FC236}">
                  <a16:creationId xmlns:a16="http://schemas.microsoft.com/office/drawing/2014/main" id="{BB26418E-9201-E92D-59A7-80344AFA71F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3" name="Line 12">
              <a:extLst>
                <a:ext uri="{FF2B5EF4-FFF2-40B4-BE49-F238E27FC236}">
                  <a16:creationId xmlns:a16="http://schemas.microsoft.com/office/drawing/2014/main" id="{85789917-93CF-DDCE-5155-5D99F889BD2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932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4" name="Line 13">
              <a:extLst>
                <a:ext uri="{FF2B5EF4-FFF2-40B4-BE49-F238E27FC236}">
                  <a16:creationId xmlns:a16="http://schemas.microsoft.com/office/drawing/2014/main" id="{01AB19BD-0CD0-B8C9-4770-DD5B411DFB5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113"/>
              <a:ext cx="635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5" name="Line 14">
              <a:extLst>
                <a:ext uri="{FF2B5EF4-FFF2-40B4-BE49-F238E27FC236}">
                  <a16:creationId xmlns:a16="http://schemas.microsoft.com/office/drawing/2014/main" id="{090D7883-0078-220F-1E25-6FD46E01921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294"/>
              <a:ext cx="635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6" name="Line 15">
              <a:extLst>
                <a:ext uri="{FF2B5EF4-FFF2-40B4-BE49-F238E27FC236}">
                  <a16:creationId xmlns:a16="http://schemas.microsoft.com/office/drawing/2014/main" id="{1A2E3B19-E68E-DB2D-6F78-D8C506B3B2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33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7" name="Line 16">
              <a:extLst>
                <a:ext uri="{FF2B5EF4-FFF2-40B4-BE49-F238E27FC236}">
                  <a16:creationId xmlns:a16="http://schemas.microsoft.com/office/drawing/2014/main" id="{415BF514-0740-B131-C7A5-7F69399E11E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751"/>
              <a:ext cx="0" cy="543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58" name="Rectangle 17">
              <a:extLst>
                <a:ext uri="{FF2B5EF4-FFF2-40B4-BE49-F238E27FC236}">
                  <a16:creationId xmlns:a16="http://schemas.microsoft.com/office/drawing/2014/main" id="{8CFC6195-A388-6A71-0C9A-A3E2801AC6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1126"/>
              <a:ext cx="1542" cy="17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MIDAS</a:t>
              </a:r>
            </a:p>
          </p:txBody>
        </p:sp>
        <p:sp>
          <p:nvSpPr>
            <p:cNvPr id="6159" name="Rectangle 18">
              <a:extLst>
                <a:ext uri="{FF2B5EF4-FFF2-40B4-BE49-F238E27FC236}">
                  <a16:creationId xmlns:a16="http://schemas.microsoft.com/office/drawing/2014/main" id="{E01EEE28-DC68-6B35-2993-3605AE4244C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932"/>
              <a:ext cx="1542" cy="19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DM16</a:t>
              </a:r>
            </a:p>
          </p:txBody>
        </p:sp>
        <p:sp>
          <p:nvSpPr>
            <p:cNvPr id="6160" name="Rectangle 19">
              <a:extLst>
                <a:ext uri="{FF2B5EF4-FFF2-40B4-BE49-F238E27FC236}">
                  <a16:creationId xmlns:a16="http://schemas.microsoft.com/office/drawing/2014/main" id="{FFC99997-60A5-8972-09CB-7A38F5C34D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78" y="750"/>
              <a:ext cx="1542" cy="18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1pPr>
              <a:lvl2pPr marL="742950" indent="-28575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2pPr>
              <a:lvl3pPr marL="11430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3pPr>
              <a:lvl4pPr marL="16002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4pPr>
              <a:lvl5pPr marL="2057400" indent="-228600" latinLnBrk="1"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굴림" panose="020B0600000101010101" pitchFamily="50" charset="-127"/>
                  <a:ea typeface="굴림" panose="020B0600000101010101" pitchFamily="50" charset="-127"/>
                </a:defRPr>
              </a:lvl9pPr>
            </a:lstStyle>
            <a:p>
              <a:pPr eaLnBrk="1" hangingPunct="1">
                <a:spcBef>
                  <a:spcPct val="20000"/>
                </a:spcBef>
              </a:pPr>
              <a:r>
                <a:rPr lang="en-US" altLang="ko-KR" sz="1200">
                  <a:latin typeface="Arial Rounded MT Bold" panose="020F0704030504030204" pitchFamily="34" charset="0"/>
                </a:rPr>
                <a:t>ANALOGUE MIXER</a:t>
              </a:r>
            </a:p>
          </p:txBody>
        </p:sp>
        <p:sp>
          <p:nvSpPr>
            <p:cNvPr id="6161" name="Line 20">
              <a:extLst>
                <a:ext uri="{FF2B5EF4-FFF2-40B4-BE49-F238E27FC236}">
                  <a16:creationId xmlns:a16="http://schemas.microsoft.com/office/drawing/2014/main" id="{B7E23A8A-9C0B-E165-94FD-A649682CB28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2" name="Line 21">
              <a:extLst>
                <a:ext uri="{FF2B5EF4-FFF2-40B4-BE49-F238E27FC236}">
                  <a16:creationId xmlns:a16="http://schemas.microsoft.com/office/drawing/2014/main" id="{69E2A667-0287-2114-36E0-65F8D11ED58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932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3" name="Line 22">
              <a:extLst>
                <a:ext uri="{FF2B5EF4-FFF2-40B4-BE49-F238E27FC236}">
                  <a16:creationId xmlns:a16="http://schemas.microsoft.com/office/drawing/2014/main" id="{E64BE50E-0847-B98C-14CF-9C7A17B22F0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126"/>
              <a:ext cx="1542" cy="0"/>
            </a:xfrm>
            <a:prstGeom prst="line">
              <a:avLst/>
            </a:prstGeom>
            <a:noFill/>
            <a:ln w="12700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4" name="Line 23">
              <a:extLst>
                <a:ext uri="{FF2B5EF4-FFF2-40B4-BE49-F238E27FC236}">
                  <a16:creationId xmlns:a16="http://schemas.microsoft.com/office/drawing/2014/main" id="{928DAC65-5D29-B5A7-FC8A-634262E09A1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1298"/>
              <a:ext cx="1542" cy="0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5" name="Line 24">
              <a:extLst>
                <a:ext uri="{FF2B5EF4-FFF2-40B4-BE49-F238E27FC236}">
                  <a16:creationId xmlns:a16="http://schemas.microsoft.com/office/drawing/2014/main" id="{4DF1842E-CB2B-C71B-4192-AC5303461F7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420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6166" name="Line 25">
              <a:extLst>
                <a:ext uri="{FF2B5EF4-FFF2-40B4-BE49-F238E27FC236}">
                  <a16:creationId xmlns:a16="http://schemas.microsoft.com/office/drawing/2014/main" id="{7F515FAF-94EF-D8E0-E478-DF3B00FF132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78" y="750"/>
              <a:ext cx="0" cy="548"/>
            </a:xfrm>
            <a:prstGeom prst="line">
              <a:avLst/>
            </a:prstGeom>
            <a:noFill/>
            <a:ln w="12700" cap="sq">
              <a:solidFill>
                <a:schemeClr val="bg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43" name="Text Box 25">
            <a:extLst>
              <a:ext uri="{FF2B5EF4-FFF2-40B4-BE49-F238E27FC236}">
                <a16:creationId xmlns:a16="http://schemas.microsoft.com/office/drawing/2014/main" id="{E8F66FC9-4F46-C97A-91CA-6B0B84DA4A32}"/>
              </a:ext>
            </a:extLst>
          </p:cNvPr>
          <p:cNvSpPr txBox="1">
            <a:spLocks noChangeAspect="1" noChangeArrowheads="1"/>
          </p:cNvSpPr>
          <p:nvPr/>
        </p:nvSpPr>
        <p:spPr bwMode="auto">
          <a:xfrm>
            <a:off x="1765301" y="1843088"/>
            <a:ext cx="4562475" cy="4189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latinLnBrk="1" hangingPunct="1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+mj-ea"/>
                <a:ea typeface="+mj-ea"/>
              </a:rPr>
              <a:t>16 Input Analogue Live and Studio Mixer</a:t>
            </a:r>
          </a:p>
          <a:p>
            <a:pPr algn="ctr" eaLnBrk="1" latinLnBrk="1" hangingPunct="1">
              <a:lnSpc>
                <a:spcPct val="150000"/>
              </a:lnSpc>
              <a:defRPr/>
            </a:pPr>
            <a:r>
              <a:rPr lang="en-US" altLang="ko-KR" sz="1000" i="1" dirty="0">
                <a:solidFill>
                  <a:prstClr val="black"/>
                </a:solidFill>
                <a:latin typeface="+mj-ea"/>
                <a:ea typeface="+mj-ea"/>
              </a:rPr>
              <a:t>with MIDAS Microphone Preamplifiers</a:t>
            </a:r>
          </a:p>
          <a:p>
            <a:pPr algn="ctr" eaLnBrk="1" latinLnBrk="1" hangingPunct="1">
              <a:lnSpc>
                <a:spcPct val="150000"/>
              </a:lnSpc>
              <a:defRPr/>
            </a:pPr>
            <a:endParaRPr lang="en-US" altLang="ko-KR" sz="750" b="1" dirty="0">
              <a:solidFill>
                <a:srgbClr val="000000"/>
              </a:solidFill>
              <a:latin typeface="+mj-ea"/>
              <a:ea typeface="+mj-ea"/>
            </a:endParaRP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Mono Inputs		: 12 x XLR,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Line Input		: 1/4" TRS,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Stereo Inputs		: 4 x 1/4 TRS connector,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Equalizer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 - Low		: ±15dB @ 80Hz, shelving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 - Mid(mono inputs only)	: ±15dB @ 150Hz to 3.5kHz, variable semi-parametric</a:t>
            </a:r>
          </a:p>
          <a:p>
            <a:pPr eaLnBrk="1" latinLnBrk="1" hangingPunct="1">
              <a:lnSpc>
                <a:spcPct val="150000"/>
              </a:lnSpc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 - High		: ±15dB @ 12kHz, shelving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Channel Inserts		: 1/4" TRS connector, unbalanced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Aux Sends		: 2 x 1/4" TRS connector,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Monitor Out		: 2 x 1/4" TRS connector, balanced 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Main Out		: 2 x XLR, electronically 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Main Out Inserts		: 2 x 1/4" TRS connector, unbalanced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Phones Output		: 1/4" TRS connector, unbalanced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2-Track Inputs		: 2 x RCA, unbalanced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Record Out		: 2 x RCA, unbalanced 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Switch mode power supply	: 100~240V, 50/60Hz, switchable(T1.6A H250V)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Power consumption	: 40w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Dimensions 		: W 438 x H 95 x D 370mm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r>
              <a:rPr lang="en-US" altLang="ko-KR" sz="750" dirty="0">
                <a:solidFill>
                  <a:srgbClr val="000000"/>
                </a:solidFill>
                <a:latin typeface="+mj-ea"/>
                <a:ea typeface="+mj-ea"/>
              </a:rPr>
              <a:t> Weight 		: 5 kg</a:t>
            </a:r>
          </a:p>
          <a:p>
            <a:pPr eaLnBrk="1" latinLnBrk="1" hangingPunct="1">
              <a:lnSpc>
                <a:spcPct val="150000"/>
              </a:lnSpc>
              <a:buFont typeface="Arial" charset="0"/>
              <a:buChar char="•"/>
              <a:defRPr/>
            </a:pPr>
            <a:endParaRPr lang="en-US" altLang="ko-KR" sz="750" dirty="0">
              <a:solidFill>
                <a:srgbClr val="000000"/>
              </a:solidFill>
              <a:latin typeface="+mj-ea"/>
              <a:ea typeface="+mj-ea"/>
            </a:endParaRPr>
          </a:p>
        </p:txBody>
      </p:sp>
      <p:pic>
        <p:nvPicPr>
          <p:cNvPr id="6148" name="Picture 2" descr="Midas | Product | DM16">
            <a:extLst>
              <a:ext uri="{FF2B5EF4-FFF2-40B4-BE49-F238E27FC236}">
                <a16:creationId xmlns:a16="http://schemas.microsoft.com/office/drawing/2014/main" id="{A1C1E1C5-9338-867E-8D9D-E5FE57D406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3163" y="3236914"/>
            <a:ext cx="2127250" cy="192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241</Words>
  <Application>Microsoft Office PowerPoint</Application>
  <PresentationFormat>와이드스크린</PresentationFormat>
  <Paragraphs>28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6" baseType="lpstr">
      <vt:lpstr>맑은 고딕</vt:lpstr>
      <vt:lpstr>새굴림</vt:lpstr>
      <vt:lpstr>Arial</vt:lpstr>
      <vt:lpstr>Arial Rounded MT Bold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이찬규</dc:creator>
  <cp:lastModifiedBy>이찬규</cp:lastModifiedBy>
  <cp:revision>40</cp:revision>
  <dcterms:created xsi:type="dcterms:W3CDTF">2025-12-02T06:40:47Z</dcterms:created>
  <dcterms:modified xsi:type="dcterms:W3CDTF">2025-12-03T03:48:27Z</dcterms:modified>
</cp:coreProperties>
</file>