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3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슬라이드 이미지 개체 틀 1">
            <a:extLst>
              <a:ext uri="{FF2B5EF4-FFF2-40B4-BE49-F238E27FC236}">
                <a16:creationId xmlns:a16="http://schemas.microsoft.com/office/drawing/2014/main" id="{A640BE23-CFFE-6A85-000D-66391CA1FAA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슬라이드 노트 개체 틀 2">
            <a:extLst>
              <a:ext uri="{FF2B5EF4-FFF2-40B4-BE49-F238E27FC236}">
                <a16:creationId xmlns:a16="http://schemas.microsoft.com/office/drawing/2014/main" id="{503D7EEB-E7F0-1BEC-43B6-7B0F506EEE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7">
            <a:extLst>
              <a:ext uri="{FF2B5EF4-FFF2-40B4-BE49-F238E27FC236}">
                <a16:creationId xmlns:a16="http://schemas.microsoft.com/office/drawing/2014/main" id="{F139C21F-4453-C18F-8485-D648D62CAB5A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4101" name="Rectangle 8">
              <a:extLst>
                <a:ext uri="{FF2B5EF4-FFF2-40B4-BE49-F238E27FC236}">
                  <a16:creationId xmlns:a16="http://schemas.microsoft.com/office/drawing/2014/main" id="{580992FC-AE45-8F08-8041-5359992D8C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4102" name="Rectangle 9">
              <a:extLst>
                <a:ext uri="{FF2B5EF4-FFF2-40B4-BE49-F238E27FC236}">
                  <a16:creationId xmlns:a16="http://schemas.microsoft.com/office/drawing/2014/main" id="{0D4DBD5F-667D-710D-829A-D9CE092331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4103" name="Rectangle 10">
              <a:extLst>
                <a:ext uri="{FF2B5EF4-FFF2-40B4-BE49-F238E27FC236}">
                  <a16:creationId xmlns:a16="http://schemas.microsoft.com/office/drawing/2014/main" id="{946E130F-D59A-C427-AF0A-ACF2A3EC42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4104" name="Line 11">
              <a:extLst>
                <a:ext uri="{FF2B5EF4-FFF2-40B4-BE49-F238E27FC236}">
                  <a16:creationId xmlns:a16="http://schemas.microsoft.com/office/drawing/2014/main" id="{F42A8BAB-C527-8D55-5CD1-D01239E8F4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5" name="Line 12">
              <a:extLst>
                <a:ext uri="{FF2B5EF4-FFF2-40B4-BE49-F238E27FC236}">
                  <a16:creationId xmlns:a16="http://schemas.microsoft.com/office/drawing/2014/main" id="{E0648475-B302-2F53-2FDB-6E055D5969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6" name="Line 13">
              <a:extLst>
                <a:ext uri="{FF2B5EF4-FFF2-40B4-BE49-F238E27FC236}">
                  <a16:creationId xmlns:a16="http://schemas.microsoft.com/office/drawing/2014/main" id="{5C556237-1356-27D8-3447-73712E30E1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7" name="Line 14">
              <a:extLst>
                <a:ext uri="{FF2B5EF4-FFF2-40B4-BE49-F238E27FC236}">
                  <a16:creationId xmlns:a16="http://schemas.microsoft.com/office/drawing/2014/main" id="{DA590E0C-9A2E-2881-EB0A-4111A2A6D5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8" name="Line 15">
              <a:extLst>
                <a:ext uri="{FF2B5EF4-FFF2-40B4-BE49-F238E27FC236}">
                  <a16:creationId xmlns:a16="http://schemas.microsoft.com/office/drawing/2014/main" id="{D405B0F2-8640-F62B-E6EB-A945293EC1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09" name="Line 16">
              <a:extLst>
                <a:ext uri="{FF2B5EF4-FFF2-40B4-BE49-F238E27FC236}">
                  <a16:creationId xmlns:a16="http://schemas.microsoft.com/office/drawing/2014/main" id="{AC044EBA-62BB-C3F1-8072-7DB49AF76C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0" name="Rectangle 17">
              <a:extLst>
                <a:ext uri="{FF2B5EF4-FFF2-40B4-BE49-F238E27FC236}">
                  <a16:creationId xmlns:a16="http://schemas.microsoft.com/office/drawing/2014/main" id="{678976F8-5130-D81E-1ECF-3847771232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MIDAS</a:t>
              </a:r>
            </a:p>
          </p:txBody>
        </p:sp>
        <p:sp>
          <p:nvSpPr>
            <p:cNvPr id="4111" name="Rectangle 18">
              <a:extLst>
                <a:ext uri="{FF2B5EF4-FFF2-40B4-BE49-F238E27FC236}">
                  <a16:creationId xmlns:a16="http://schemas.microsoft.com/office/drawing/2014/main" id="{982D406C-7624-2301-DD6C-A76299FD65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DP48</a:t>
              </a:r>
            </a:p>
          </p:txBody>
        </p:sp>
        <p:sp>
          <p:nvSpPr>
            <p:cNvPr id="4112" name="Rectangle 19">
              <a:extLst>
                <a:ext uri="{FF2B5EF4-FFF2-40B4-BE49-F238E27FC236}">
                  <a16:creationId xmlns:a16="http://schemas.microsoft.com/office/drawing/2014/main" id="{A45C5324-20B7-CBA5-E510-465366BAA1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PERSONAL MONITOR MIXER</a:t>
              </a:r>
            </a:p>
          </p:txBody>
        </p:sp>
        <p:sp>
          <p:nvSpPr>
            <p:cNvPr id="4113" name="Line 20">
              <a:extLst>
                <a:ext uri="{FF2B5EF4-FFF2-40B4-BE49-F238E27FC236}">
                  <a16:creationId xmlns:a16="http://schemas.microsoft.com/office/drawing/2014/main" id="{455ED7C6-6EC3-105B-E542-44CFA03364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4" name="Line 21">
              <a:extLst>
                <a:ext uri="{FF2B5EF4-FFF2-40B4-BE49-F238E27FC236}">
                  <a16:creationId xmlns:a16="http://schemas.microsoft.com/office/drawing/2014/main" id="{28B1B5EB-9108-C633-CB51-C983FE6407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5" name="Line 22">
              <a:extLst>
                <a:ext uri="{FF2B5EF4-FFF2-40B4-BE49-F238E27FC236}">
                  <a16:creationId xmlns:a16="http://schemas.microsoft.com/office/drawing/2014/main" id="{A7716596-580D-6FA4-69B3-E711F149A1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6" name="Line 23">
              <a:extLst>
                <a:ext uri="{FF2B5EF4-FFF2-40B4-BE49-F238E27FC236}">
                  <a16:creationId xmlns:a16="http://schemas.microsoft.com/office/drawing/2014/main" id="{C2827471-DDF1-105E-DA9B-0B1F19BBA8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7" name="Line 24">
              <a:extLst>
                <a:ext uri="{FF2B5EF4-FFF2-40B4-BE49-F238E27FC236}">
                  <a16:creationId xmlns:a16="http://schemas.microsoft.com/office/drawing/2014/main" id="{EE15A1CE-0737-844B-1B13-3279C08437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4118" name="Line 25">
              <a:extLst>
                <a:ext uri="{FF2B5EF4-FFF2-40B4-BE49-F238E27FC236}">
                  <a16:creationId xmlns:a16="http://schemas.microsoft.com/office/drawing/2014/main" id="{5709A3F5-C6B9-966C-5A24-7FAD27E7F1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4" name="Text Box 25">
            <a:extLst>
              <a:ext uri="{FF2B5EF4-FFF2-40B4-BE49-F238E27FC236}">
                <a16:creationId xmlns:a16="http://schemas.microsoft.com/office/drawing/2014/main" id="{98610F86-4F1A-628E-03B6-8CD881EEC44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latinLnBrk="1" hangingPunct="1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+mn-ea"/>
              </a:rPr>
              <a:t>Dual 48 Channel Personal Monitor Mixer</a:t>
            </a:r>
          </a:p>
          <a:p>
            <a:pPr eaLnBrk="1" latinLnBrk="1" hangingPunct="1">
              <a:lnSpc>
                <a:spcPct val="150000"/>
              </a:lnSpc>
              <a:defRPr/>
            </a:pPr>
            <a:endParaRPr lang="en-US" altLang="ko-KR" sz="800" dirty="0">
              <a:solidFill>
                <a:srgbClr val="000000"/>
              </a:solidFill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b="1" dirty="0">
                <a:solidFill>
                  <a:srgbClr val="000000"/>
                </a:solidFill>
                <a:latin typeface="+mn-ea"/>
              </a:rPr>
              <a:t>Connections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Phones Mix A / B 		: 2 x 1/4" TRS, stereo, unbalanced, 25 </a:t>
            </a:r>
            <a:r>
              <a:rPr lang="el-GR" altLang="ko-KR" sz="750" dirty="0">
                <a:solidFill>
                  <a:srgbClr val="000000"/>
                </a:solidFill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l-GR" altLang="ko-KR" sz="750" dirty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Line Mix A / B 		: 2 x 1/4" TRS, mono, balanced, 1 k</a:t>
            </a:r>
            <a:r>
              <a:rPr lang="el-GR" altLang="ko-KR" sz="750" dirty="0">
                <a:solidFill>
                  <a:srgbClr val="000000"/>
                </a:solidFill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l-GR" altLang="ko-KR" sz="750" dirty="0">
                <a:solidFill>
                  <a:srgbClr val="000000"/>
                </a:solidFill>
                <a:latin typeface="+mn-ea"/>
              </a:rPr>
              <a:t>		 2 </a:t>
            </a: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x 1/4" TRS, mono, unbalanced, 500 </a:t>
            </a:r>
            <a:r>
              <a:rPr lang="el-GR" altLang="ko-KR" sz="750" dirty="0">
                <a:solidFill>
                  <a:srgbClr val="000000"/>
                </a:solidFill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l-GR" altLang="ko-KR" sz="750" dirty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Aux in 		: 2 x 1/4" TRS, unbalanced, 20 k</a:t>
            </a:r>
            <a:r>
              <a:rPr lang="el-GR" altLang="ko-KR" sz="750" dirty="0">
                <a:solidFill>
                  <a:srgbClr val="000000"/>
                </a:solidFill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l-GR" altLang="ko-KR" sz="750" dirty="0">
                <a:solidFill>
                  <a:srgbClr val="000000"/>
                </a:solidFill>
                <a:latin typeface="+mn-ea"/>
              </a:rPr>
              <a:t>		 2 </a:t>
            </a: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x 1/4" TRS, balanced, 40 k</a:t>
            </a:r>
            <a:r>
              <a:rPr lang="el-GR" altLang="ko-KR" sz="750" dirty="0">
                <a:solidFill>
                  <a:srgbClr val="000000"/>
                </a:solidFill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l-GR" altLang="ko-KR" sz="750" dirty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AES50 Thru / In 		: 2 x RJ45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b="1" dirty="0">
                <a:solidFill>
                  <a:srgbClr val="000000"/>
                </a:solidFill>
                <a:latin typeface="+mn-ea"/>
              </a:rPr>
              <a:t>Output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Mix A / Mix B 		: 2 x stereo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b="1" dirty="0">
                <a:solidFill>
                  <a:srgbClr val="000000"/>
                </a:solidFill>
                <a:latin typeface="+mn-ea"/>
              </a:rPr>
              <a:t>AES50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Audio channels @ 48 kHz 	: 48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Sample rate 		: 44.1 / 48 kHz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Sample word length 	: 24 bit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Clock synchronization 	: AES50 IN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Latency 		: min. 70 µs per node (AES50)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b="1" dirty="0">
                <a:solidFill>
                  <a:srgbClr val="000000"/>
                </a:solidFill>
                <a:latin typeface="+mn-ea"/>
              </a:rPr>
              <a:t>Power Supply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AES50 input 		: </a:t>
            </a:r>
            <a:r>
              <a:rPr lang="en-US" altLang="ko-KR" sz="750" dirty="0" err="1">
                <a:solidFill>
                  <a:srgbClr val="000000"/>
                </a:solidFill>
                <a:latin typeface="+mn-ea"/>
              </a:rPr>
              <a:t>PoE</a:t>
            </a: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(IEEE802.3af)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Power consumption 	: max. 14 W (with DC adaptor)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b="1" dirty="0">
                <a:solidFill>
                  <a:srgbClr val="000000"/>
                </a:solidFill>
                <a:latin typeface="+mn-ea"/>
              </a:rPr>
              <a:t>Dimensions / Weight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Dimensions (H x W x D) 	: 69 x 242 x 164 mm 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Weight		: 1.3 kg</a:t>
            </a:r>
          </a:p>
        </p:txBody>
      </p:sp>
      <p:pic>
        <p:nvPicPr>
          <p:cNvPr id="4100" name="Picture 2" descr="https://media63.music-group.com/media/PLM/data/images/products/P0BMX/1800Wx1800H/DP48_P0BMX_Front_L.png">
            <a:extLst>
              <a:ext uri="{FF2B5EF4-FFF2-40B4-BE49-F238E27FC236}">
                <a16:creationId xmlns:a16="http://schemas.microsoft.com/office/drawing/2014/main" id="{3BDEE435-916E-3D3B-4A60-BAE93F73D0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6639" y="3241676"/>
            <a:ext cx="2206625" cy="165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230</Words>
  <Application>Microsoft Office PowerPoint</Application>
  <PresentationFormat>와이드스크린</PresentationFormat>
  <Paragraphs>29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41</cp:revision>
  <dcterms:created xsi:type="dcterms:W3CDTF">2025-12-02T06:40:47Z</dcterms:created>
  <dcterms:modified xsi:type="dcterms:W3CDTF">2025-12-03T04:02:43Z</dcterms:modified>
</cp:coreProperties>
</file>